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ig Shoulders Display" charset="1" panose="00000000000000000000"/>
      <p:regular r:id="rId10"/>
    </p:embeddedFont>
    <p:embeddedFont>
      <p:font typeface="Big Shoulders Display Bold" charset="1" panose="00000000000000000000"/>
      <p:regular r:id="rId11"/>
    </p:embeddedFont>
    <p:embeddedFont>
      <p:font typeface="Open Sans Light" charset="1" panose="020B0306030504020204"/>
      <p:regular r:id="rId12"/>
    </p:embeddedFont>
    <p:embeddedFont>
      <p:font typeface="Open Sans Light Bold" charset="1" panose="020B0806030504020204"/>
      <p:regular r:id="rId13"/>
    </p:embeddedFont>
    <p:embeddedFont>
      <p:font typeface="Open Sans Light Italics" charset="1" panose="020B0306030504020204"/>
      <p:regular r:id="rId14"/>
    </p:embeddedFont>
    <p:embeddedFont>
      <p:font typeface="Open Sans Light Bold Italics" charset="1" panose="020B0806030504020204"/>
      <p:regular r:id="rId15"/>
    </p:embeddedFont>
    <p:embeddedFont>
      <p:font typeface="Open Sans" charset="1" panose="020B0606030504020204"/>
      <p:regular r:id="rId16"/>
    </p:embeddedFont>
    <p:embeddedFont>
      <p:font typeface="Open Sans Bold" charset="1" panose="020B0806030504020204"/>
      <p:regular r:id="rId17"/>
    </p:embeddedFont>
    <p:embeddedFont>
      <p:font typeface="Open Sans Italics" charset="1" panose="020B0606030504020204"/>
      <p:regular r:id="rId18"/>
    </p:embeddedFont>
    <p:embeddedFont>
      <p:font typeface="Open Sans Bold Italics" charset="1" panose="020B0806030504020204"/>
      <p:regular r:id="rId19"/>
    </p:embeddedFont>
    <p:embeddedFont>
      <p:font typeface="Open Sans Extra Bold" charset="1" panose="020B0906030804020204"/>
      <p:regular r:id="rId20"/>
    </p:embeddedFont>
    <p:embeddedFont>
      <p:font typeface="Open Sans Extra Bold Italics" charset="1" panose="020B0906030804020204"/>
      <p:regular r:id="rId21"/>
    </p:embeddedFont>
    <p:embeddedFont>
      <p:font typeface="Muli Extra Light" charset="1" panose="00000300000000000000"/>
      <p:regular r:id="rId22"/>
    </p:embeddedFont>
    <p:embeddedFont>
      <p:font typeface="Muli Extra Light Bold" charset="1" panose="00000400000000000000"/>
      <p:regular r:id="rId23"/>
    </p:embeddedFont>
    <p:embeddedFont>
      <p:font typeface="Muli Extra Light Italics" charset="1" panose="00000300000000000000"/>
      <p:regular r:id="rId24"/>
    </p:embeddedFont>
    <p:embeddedFont>
      <p:font typeface="Muli Extra Light Bold Italics" charset="1" panose="00000400000000000000"/>
      <p:regular r:id="rId25"/>
    </p:embeddedFont>
    <p:embeddedFont>
      <p:font typeface="Squada One" charset="1" panose="020000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slides/slide1.xml" Type="http://schemas.openxmlformats.org/officeDocument/2006/relationships/slide"/><Relationship Id="rId28" Target="slides/slide2.xml" Type="http://schemas.openxmlformats.org/officeDocument/2006/relationships/slide"/><Relationship Id="rId29" Target="slides/slide3.xml" Type="http://schemas.openxmlformats.org/officeDocument/2006/relationships/slide"/><Relationship Id="rId3" Target="viewProps.xml" Type="http://schemas.openxmlformats.org/officeDocument/2006/relationships/viewProps"/><Relationship Id="rId30" Target="slides/slide4.xml" Type="http://schemas.openxmlformats.org/officeDocument/2006/relationships/slide"/><Relationship Id="rId31" Target="slides/slide5.xml" Type="http://schemas.openxmlformats.org/officeDocument/2006/relationships/slide"/><Relationship Id="rId32" Target="slides/slide6.xml" Type="http://schemas.openxmlformats.org/officeDocument/2006/relationships/slide"/><Relationship Id="rId33" Target="slides/slide7.xml" Type="http://schemas.openxmlformats.org/officeDocument/2006/relationships/slide"/><Relationship Id="rId34" Target="slides/slide8.xml" Type="http://schemas.openxmlformats.org/officeDocument/2006/relationships/slide"/><Relationship Id="rId35" Target="slides/slide9.xml" Type="http://schemas.openxmlformats.org/officeDocument/2006/relationships/slide"/><Relationship Id="rId36" Target="slides/slide10.xml" Type="http://schemas.openxmlformats.org/officeDocument/2006/relationships/slide"/><Relationship Id="rId37" Target="slides/slide11.xml" Type="http://schemas.openxmlformats.org/officeDocument/2006/relationships/slide"/><Relationship Id="rId38" Target="slides/slide12.xml" Type="http://schemas.openxmlformats.org/officeDocument/2006/relationships/slide"/><Relationship Id="rId39" Target="slides/slide13.xml" Type="http://schemas.openxmlformats.org/officeDocument/2006/relationships/slide"/><Relationship Id="rId4" Target="theme/theme1.xml" Type="http://schemas.openxmlformats.org/officeDocument/2006/relationships/theme"/><Relationship Id="rId40" Target="slides/slide14.xml" Type="http://schemas.openxmlformats.org/officeDocument/2006/relationships/slide"/><Relationship Id="rId41" Target="slides/slide15.xml" Type="http://schemas.openxmlformats.org/officeDocument/2006/relationships/slide"/><Relationship Id="rId42" Target="slides/slide16.xml" Type="http://schemas.openxmlformats.org/officeDocument/2006/relationships/slide"/><Relationship Id="rId43" Target="slides/slide17.xml" Type="http://schemas.openxmlformats.org/officeDocument/2006/relationships/slide"/><Relationship Id="rId44" Target="slides/slide18.xml" Type="http://schemas.openxmlformats.org/officeDocument/2006/relationships/slide"/><Relationship Id="rId45" Target="slides/slide19.xml" Type="http://schemas.openxmlformats.org/officeDocument/2006/relationships/slide"/><Relationship Id="rId46" Target="slides/slide20.xml" Type="http://schemas.openxmlformats.org/officeDocument/2006/relationships/slide"/><Relationship Id="rId47" Target="slides/slide2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700000">
            <a:off x="-5122216" y="3190239"/>
            <a:ext cx="15794455" cy="14957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3" id="3"/>
          <p:cNvSpPr/>
          <p:nvPr/>
        </p:nvSpPr>
        <p:spPr>
          <a:xfrm rot="-2700000">
            <a:off x="2952317" y="-548699"/>
            <a:ext cx="5289562" cy="184970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4" id="4"/>
          <p:cNvSpPr/>
          <p:nvPr/>
        </p:nvSpPr>
        <p:spPr>
          <a:xfrm rot="-2700000">
            <a:off x="9705446" y="9183666"/>
            <a:ext cx="12443199" cy="11783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name="Group 5" id="5"/>
          <p:cNvGrpSpPr/>
          <p:nvPr/>
        </p:nvGrpSpPr>
        <p:grpSpPr>
          <a:xfrm rot="-2700000">
            <a:off x="-73820" y="9769277"/>
            <a:ext cx="27225677" cy="1069779"/>
            <a:chOff x="0" y="0"/>
            <a:chExt cx="9209673" cy="361876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9209674" cy="361876"/>
            </a:xfrm>
            <a:custGeom>
              <a:avLst/>
              <a:gdLst/>
              <a:ahLst/>
              <a:cxnLst/>
              <a:rect r="r" b="b" t="t" l="l"/>
              <a:pathLst>
                <a:path h="361876" w="9209674">
                  <a:moveTo>
                    <a:pt x="0" y="0"/>
                  </a:moveTo>
                  <a:lnTo>
                    <a:pt x="9209674" y="0"/>
                  </a:lnTo>
                  <a:lnTo>
                    <a:pt x="9209674" y="361876"/>
                  </a:lnTo>
                  <a:lnTo>
                    <a:pt x="0" y="361876"/>
                  </a:lnTo>
                  <a:close/>
                </a:path>
              </a:pathLst>
            </a:custGeom>
            <a:solidFill>
              <a:srgbClr val="9D1D1D">
                <a:alpha val="45882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-8286741">
            <a:off x="273420" y="6859843"/>
            <a:ext cx="30678869" cy="1149659"/>
            <a:chOff x="0" y="0"/>
            <a:chExt cx="10377790" cy="3888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0377791" cy="388897"/>
            </a:xfrm>
            <a:custGeom>
              <a:avLst/>
              <a:gdLst/>
              <a:ahLst/>
              <a:cxnLst/>
              <a:rect r="r" b="b" t="t" l="l"/>
              <a:pathLst>
                <a:path h="388897" w="10377791">
                  <a:moveTo>
                    <a:pt x="0" y="0"/>
                  </a:moveTo>
                  <a:lnTo>
                    <a:pt x="10377791" y="0"/>
                  </a:lnTo>
                  <a:lnTo>
                    <a:pt x="10377791" y="388897"/>
                  </a:lnTo>
                  <a:lnTo>
                    <a:pt x="0" y="388897"/>
                  </a:lnTo>
                  <a:close/>
                </a:path>
              </a:pathLst>
            </a:custGeom>
            <a:solidFill>
              <a:srgbClr val="9D1D1D">
                <a:alpha val="45882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598332" y="3197717"/>
            <a:ext cx="12171533" cy="6612459"/>
            <a:chOff x="0" y="0"/>
            <a:chExt cx="16228710" cy="881661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419068"/>
              <a:ext cx="16228710" cy="64183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045"/>
                </a:lnSpc>
              </a:pPr>
              <a:r>
                <a:rPr lang="en-US" sz="13534">
                  <a:solidFill>
                    <a:srgbClr val="FFFFFF"/>
                  </a:solidFill>
                  <a:latin typeface="Squada One Bold"/>
                </a:rPr>
                <a:t>NLP ANALYSIS:</a:t>
              </a:r>
            </a:p>
            <a:p>
              <a:pPr algn="ctr">
                <a:lnSpc>
                  <a:spcPts val="12045"/>
                </a:lnSpc>
              </a:pPr>
              <a:r>
                <a:rPr lang="en-US" sz="13534">
                  <a:solidFill>
                    <a:srgbClr val="FFFFFF"/>
                  </a:solidFill>
                  <a:latin typeface="Squada One Bold"/>
                </a:rPr>
                <a:t>VIDEO GAME REVIEWS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47625"/>
              <a:ext cx="16228710" cy="56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30"/>
                </a:lnSpc>
              </a:pPr>
              <a:r>
                <a:rPr lang="en-US" sz="2521">
                  <a:solidFill>
                    <a:srgbClr val="FFFFFF"/>
                  </a:solidFill>
                  <a:latin typeface="Muli Extra Light"/>
                </a:rPr>
                <a:t>DAFT2021:FINAL PROJECT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293529"/>
              <a:ext cx="16228710" cy="5230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95"/>
                </a:lnSpc>
              </a:pPr>
              <a:r>
                <a:rPr lang="en-US" sz="2353">
                  <a:solidFill>
                    <a:srgbClr val="FFFFFF"/>
                  </a:solidFill>
                  <a:latin typeface="Muli Extra Light"/>
                </a:rPr>
                <a:t>IshmaelH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-2700000">
            <a:off x="-2089294" y="9752110"/>
            <a:ext cx="27225677" cy="1069779"/>
            <a:chOff x="0" y="0"/>
            <a:chExt cx="9209673" cy="361876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9209674" cy="361876"/>
            </a:xfrm>
            <a:custGeom>
              <a:avLst/>
              <a:gdLst/>
              <a:ahLst/>
              <a:cxnLst/>
              <a:rect r="r" b="b" t="t" l="l"/>
              <a:pathLst>
                <a:path h="361876" w="9209674">
                  <a:moveTo>
                    <a:pt x="0" y="0"/>
                  </a:moveTo>
                  <a:lnTo>
                    <a:pt x="9209674" y="0"/>
                  </a:lnTo>
                  <a:lnTo>
                    <a:pt x="9209674" y="361876"/>
                  </a:lnTo>
                  <a:lnTo>
                    <a:pt x="0" y="361876"/>
                  </a:lnTo>
                  <a:close/>
                </a:path>
              </a:pathLst>
            </a:custGeom>
            <a:solidFill>
              <a:srgbClr val="9D1D1D">
                <a:alpha val="45882"/>
              </a:srgbClr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1778" y="1619250"/>
            <a:ext cx="10575084" cy="826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· 200,000 game titles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|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· not all have metacritic scores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|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·there are a few active reviewers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|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The reviewers are generally ordinary gamers. Not professional critics.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1778" y="180975"/>
            <a:ext cx="12151713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THE RAWG DATA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-1947638" y="3301794"/>
            <a:ext cx="10543707" cy="6985206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89935" y="146292"/>
            <a:ext cx="17708130" cy="2596970"/>
            <a:chOff x="0" y="0"/>
            <a:chExt cx="23610840" cy="346262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61925"/>
              <a:ext cx="23610840" cy="17902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07"/>
                </a:lnSpc>
              </a:pPr>
              <a:r>
                <a:rPr lang="en-US" sz="9607">
                  <a:solidFill>
                    <a:srgbClr val="FFFFFF"/>
                  </a:solidFill>
                  <a:latin typeface="Squada One Bold"/>
                </a:rPr>
                <a:t>BUT WHAT MAKES A GAME SUCCESSFUL?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199681"/>
              <a:ext cx="23610840" cy="1262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982"/>
                </a:lnSpc>
              </a:pPr>
              <a:r>
                <a:rPr lang="en-US" sz="5702">
                  <a:solidFill>
                    <a:srgbClr val="FFFFFF"/>
                  </a:solidFill>
                  <a:latin typeface="Muli Extra Light Bold"/>
                </a:rPr>
                <a:t>"A game should be            !" you might say...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810942" y="4432536"/>
            <a:ext cx="8904962" cy="1777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26"/>
              </a:lnSpc>
            </a:pPr>
            <a:r>
              <a:rPr lang="en-US" sz="5090">
                <a:solidFill>
                  <a:srgbClr val="FFFFFF"/>
                </a:solidFill>
                <a:latin typeface="Open Sans Light"/>
              </a:rPr>
              <a:t>but that only captures a small part of it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04553" y="1796431"/>
            <a:ext cx="2842934" cy="1311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70"/>
              </a:lnSpc>
            </a:pPr>
            <a:r>
              <a:rPr lang="en-US" sz="9870">
                <a:solidFill>
                  <a:srgbClr val="FF0099"/>
                </a:solidFill>
                <a:latin typeface="Big Shoulders Display Bold"/>
              </a:rPr>
              <a:t>FUN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25799" t="28523" r="68145" b="60712"/>
          <a:stretch>
            <a:fillRect/>
          </a:stretch>
        </p:blipFill>
        <p:spPr>
          <a:xfrm flipH="false" flipV="false" rot="0">
            <a:off x="11842907" y="6794397"/>
            <a:ext cx="2841033" cy="284103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92320" y="0"/>
            <a:ext cx="16766980" cy="865595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803" r="0" b="0"/>
          <a:stretch>
            <a:fillRect/>
          </a:stretch>
        </p:blipFill>
        <p:spPr>
          <a:xfrm flipH="false" flipV="false" rot="0">
            <a:off x="432994" y="570050"/>
            <a:ext cx="17422012" cy="663197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32994" y="8391525"/>
            <a:ext cx="17422012" cy="155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Squada One"/>
              </a:rPr>
              <a:t>Length of a game: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38707" y="367024"/>
            <a:ext cx="16520593" cy="806411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87997" y="8250164"/>
            <a:ext cx="17422012" cy="155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Squada One"/>
              </a:rPr>
              <a:t>Genre of games: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8178" r="0" b="8178"/>
          <a:stretch>
            <a:fillRect/>
          </a:stretch>
        </p:blipFill>
        <p:spPr>
          <a:xfrm flipH="false" flipV="false" rot="0">
            <a:off x="4054362" y="3301352"/>
            <a:ext cx="8745729" cy="674391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0" y="-161925"/>
            <a:ext cx="18288000" cy="3133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Difference between expectations and outcomes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637509" y="2070746"/>
            <a:ext cx="9012981" cy="821625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3118" y="2046661"/>
            <a:ext cx="18224882" cy="791643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-456604" y="180975"/>
            <a:ext cx="1828800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So I consulted VADER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2679"/>
          <a:stretch>
            <a:fillRect/>
          </a:stretch>
        </p:blipFill>
        <p:spPr>
          <a:xfrm flipH="false" flipV="false" rot="0">
            <a:off x="0" y="695860"/>
            <a:ext cx="18288000" cy="682913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1227494"/>
            <a:ext cx="18288000" cy="78981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660035" y="1263921"/>
            <a:ext cx="967930" cy="824957"/>
          </a:xfrm>
          <a:prstGeom prst="rect">
            <a:avLst/>
          </a:prstGeom>
          <a:solidFill>
            <a:srgbClr val="292929"/>
          </a:solidFill>
        </p:spPr>
      </p:sp>
      <p:sp>
        <p:nvSpPr>
          <p:cNvPr name="AutoShape 3" id="3"/>
          <p:cNvSpPr/>
          <p:nvPr/>
        </p:nvSpPr>
        <p:spPr>
          <a:xfrm rot="0">
            <a:off x="8660035" y="8198121"/>
            <a:ext cx="967930" cy="824957"/>
          </a:xfrm>
          <a:prstGeom prst="rect">
            <a:avLst/>
          </a:prstGeom>
          <a:solidFill>
            <a:srgbClr val="292929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9972" b="0"/>
          <a:stretch>
            <a:fillRect/>
          </a:stretch>
        </p:blipFill>
        <p:spPr>
          <a:xfrm flipH="false" flipV="false" rot="0">
            <a:off x="12982258" y="-2438400"/>
            <a:ext cx="6313149" cy="699494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394425">
            <a:off x="14162780" y="6110600"/>
            <a:ext cx="3941452" cy="255209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-188013" y="1028700"/>
            <a:ext cx="13170271" cy="8896912"/>
            <a:chOff x="0" y="0"/>
            <a:chExt cx="17560362" cy="1186254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00025"/>
              <a:ext cx="17560362" cy="54835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488"/>
                </a:lnSpc>
              </a:pPr>
              <a:r>
                <a:rPr lang="en-US" sz="10488">
                  <a:solidFill>
                    <a:srgbClr val="FFFFFF"/>
                  </a:solidFill>
                  <a:latin typeface="Squada One Bold"/>
                </a:rPr>
                <a:t>VIDEOGAMES ARE A MULTIBILLION DOLLAR INDUSTRY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5982409"/>
              <a:ext cx="17560362" cy="39376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965"/>
                </a:lnSpc>
              </a:pPr>
              <a:r>
                <a:rPr lang="en-US" sz="4261">
                  <a:solidFill>
                    <a:srgbClr val="FFFFFF"/>
                  </a:solidFill>
                  <a:latin typeface="Muli Extra Light Bold"/>
                </a:rPr>
                <a:t>With a market value of over $300 Billion USD,</a:t>
              </a:r>
            </a:p>
            <a:p>
              <a:pPr algn="ctr">
                <a:lnSpc>
                  <a:spcPts val="5965"/>
                </a:lnSpc>
              </a:pPr>
              <a:r>
                <a:rPr lang="en-US" sz="4261">
                  <a:solidFill>
                    <a:srgbClr val="FFFFFF"/>
                  </a:solidFill>
                  <a:latin typeface="Muli Extra Light Bold"/>
                </a:rPr>
                <a:t>and millions of dollars in cash prizes available at e-sports competitions, it is easy to see  the field is exploding.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711747" y="11282089"/>
              <a:ext cx="15031533" cy="5804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71"/>
                </a:lnSpc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57658" y="-159146"/>
            <a:ext cx="13487400" cy="10605291"/>
          </a:xfrm>
          <a:prstGeom prst="rect">
            <a:avLst/>
          </a:prstGeom>
          <a:solidFill>
            <a:srgbClr val="29292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344102" y="933450"/>
            <a:ext cx="12483881" cy="7530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32"/>
              </a:lnSpc>
            </a:pPr>
            <a:r>
              <a:rPr lang="en-US" sz="7640">
                <a:solidFill>
                  <a:srgbClr val="FFFFFF"/>
                </a:solidFill>
                <a:latin typeface="Squada One Bold"/>
              </a:rPr>
              <a:t>There is still a lot to be done.</a:t>
            </a:r>
          </a:p>
          <a:p>
            <a:pPr>
              <a:lnSpc>
                <a:spcPts val="9932"/>
              </a:lnSpc>
            </a:pPr>
            <a:r>
              <a:rPr lang="en-US" sz="7640">
                <a:solidFill>
                  <a:srgbClr val="FFFFFF"/>
                </a:solidFill>
                <a:latin typeface="Squada One Bold"/>
              </a:rPr>
              <a:t>Namely:</a:t>
            </a:r>
          </a:p>
          <a:p>
            <a:pPr>
              <a:lnSpc>
                <a:spcPts val="9932"/>
              </a:lnSpc>
            </a:pPr>
            <a:r>
              <a:rPr lang="en-US" sz="7640">
                <a:solidFill>
                  <a:srgbClr val="FFFFFF"/>
                </a:solidFill>
                <a:latin typeface="Squada One Bold"/>
              </a:rPr>
              <a:t>- Extracting features from reviews to determine what users like or dislike in games</a:t>
            </a:r>
          </a:p>
          <a:p>
            <a:pPr>
              <a:lnSpc>
                <a:spcPts val="9932"/>
              </a:lnSpc>
            </a:pPr>
            <a:r>
              <a:rPr lang="en-US" sz="7640">
                <a:solidFill>
                  <a:srgbClr val="FFFFFF"/>
                </a:solidFill>
                <a:latin typeface="Squada One Bold"/>
              </a:rPr>
              <a:t>- Analysis of the Steam Dataset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72886" y="4241040"/>
            <a:ext cx="4784651" cy="4114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956426" y="1190625"/>
            <a:ext cx="9017571" cy="2520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9600">
                <a:solidFill>
                  <a:srgbClr val="FFFFFF"/>
                </a:solidFill>
                <a:latin typeface="Squada One Bold"/>
              </a:rPr>
              <a:t>THANK YOU FOR LISTENING!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236050" y="5943312"/>
            <a:ext cx="9525" cy="3402128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3" id="3"/>
          <p:cNvSpPr/>
          <p:nvPr/>
        </p:nvSpPr>
        <p:spPr>
          <a:xfrm rot="0">
            <a:off x="12042425" y="5943312"/>
            <a:ext cx="9525" cy="3402128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728474" y="5943312"/>
            <a:ext cx="4114800" cy="41148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50103" y="5772006"/>
            <a:ext cx="6675929" cy="41148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350103" y="392147"/>
            <a:ext cx="17232461" cy="2520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9600">
                <a:solidFill>
                  <a:srgbClr val="FFFFFF"/>
                </a:solidFill>
                <a:latin typeface="Squada One Bold"/>
              </a:rPr>
              <a:t>TO FIND OUT MORE I DECIDED TO LOOK AT VIDEOGAME REVIEWS.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354867" y="270317"/>
            <a:ext cx="15086915" cy="648472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-533146" y="7432040"/>
            <a:ext cx="19571336" cy="2010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61"/>
              </a:lnSpc>
            </a:pPr>
            <a:r>
              <a:rPr lang="en-US" sz="5758">
                <a:solidFill>
                  <a:srgbClr val="FFFFFF"/>
                </a:solidFill>
                <a:latin typeface="Open Sans"/>
              </a:rPr>
              <a:t>Aggregators like Metacritic provide simple easy to understand numerical scores.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6650" t="13275" r="39640" b="46274"/>
          <a:stretch>
            <a:fillRect/>
          </a:stretch>
        </p:blipFill>
        <p:spPr>
          <a:xfrm flipH="false" flipV="false" rot="0">
            <a:off x="202430" y="268591"/>
            <a:ext cx="13961494" cy="726762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0" y="8373110"/>
            <a:ext cx="18038213" cy="88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EFDEF"/>
                </a:solidFill>
                <a:latin typeface="Open Sans"/>
              </a:rPr>
              <a:t>A nice shiney number ... but what does it mean?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9864" t="32436" r="31257" b="20726"/>
          <a:stretch>
            <a:fillRect/>
          </a:stretch>
        </p:blipFill>
        <p:spPr>
          <a:xfrm flipH="false" flipV="false" rot="0">
            <a:off x="508222" y="437801"/>
            <a:ext cx="17271557" cy="77282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454929"/>
            <a:ext cx="17775397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From a business standpoint...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25799" t="28523" r="68145" b="60712"/>
          <a:stretch>
            <a:fillRect/>
          </a:stretch>
        </p:blipFill>
        <p:spPr>
          <a:xfrm flipH="false" flipV="false" rot="0">
            <a:off x="7467182" y="3007269"/>
            <a:ext cx="2841033" cy="2841033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5611535" y="6828864"/>
            <a:ext cx="7064931" cy="88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Very easy | Very Vague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4" t="0" r="364" b="0"/>
          <a:stretch>
            <a:fillRect/>
          </a:stretch>
        </p:blipFill>
        <p:spPr>
          <a:xfrm flipH="false" flipV="false" rot="0">
            <a:off x="767094" y="408464"/>
            <a:ext cx="16753812" cy="736256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0" y="8220630"/>
            <a:ext cx="17745373" cy="998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60"/>
              </a:lnSpc>
            </a:pPr>
            <a:r>
              <a:rPr lang="en-US" sz="5900">
                <a:solidFill>
                  <a:srgbClr val="FFFFFF"/>
                </a:solidFill>
                <a:latin typeface="Open Sans Extra Bold"/>
              </a:rPr>
              <a:t>Reviews are a great source of insights...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22871" y="537171"/>
            <a:ext cx="8721129" cy="872112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9463126" y="1245413"/>
            <a:ext cx="7796174" cy="779617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DAEsMVs_ABo</dc:identifier>
  <dcterms:modified xsi:type="dcterms:W3CDTF">2011-08-01T06:04:30Z</dcterms:modified>
  <cp:revision>1</cp:revision>
  <dc:title>NLP ANALYSIS: VIDEO GAME REVIEWS</dc:title>
</cp:coreProperties>
</file>

<file path=docProps/thumbnail.jpeg>
</file>